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.png" ContentType="image/png"/>
  <Override PartName="/ppt/media/image4.png" ContentType="image/png"/>
  <Override PartName="/ppt/media/image3.png" ContentType="image/png"/>
  <Override PartName="/ppt/media/image6.png" ContentType="image/png"/>
  <Override PartName="/ppt/media/image8.png" ContentType="image/png"/>
  <Override PartName="/ppt/media/image7.png" ContentType="image/png"/>
  <Override PartName="/ppt/media/image9.png" ContentType="image/png"/>
  <Override PartName="/ppt/media/image15.jpeg" ContentType="image/jpeg"/>
  <Override PartName="/ppt/media/image12.jpeg" ContentType="image/jpe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.jpeg" ContentType="image/jpeg"/>
  <Override PartName="/ppt/media/image2.jpeg" ContentType="image/jpeg"/>
  <Override PartName="/ppt/media/image10.png" ContentType="image/png"/>
  <Override PartName="/ppt/media/image11.png" ContentType="image/png"/>
  <Override PartName="/ppt/media/image13.png" ContentType="image/png"/>
  <Override PartName="/ppt/media/image14.png" ContentType="image/png"/>
  <Override PartName="/ppt/media/image1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Picture 6" descr=""/>
          <p:cNvPicPr/>
          <p:nvPr/>
        </p:nvPicPr>
        <p:blipFill>
          <a:blip r:embed="rId2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7076160" y="1572480"/>
            <a:ext cx="4863960" cy="246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5200" spc="-1" strike="noStrike">
                <a:solidFill>
                  <a:srgbClr val="404040"/>
                </a:solidFill>
                <a:latin typeface="Candara"/>
                <a:ea typeface="Calibri"/>
              </a:rPr>
              <a:t>Análisis mundial</a:t>
            </a:r>
            <a:endParaRPr b="0" lang="en-US" sz="5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5200" spc="-1" strike="noStrike">
                <a:solidFill>
                  <a:srgbClr val="404040"/>
                </a:solidFill>
                <a:latin typeface="Candara"/>
                <a:ea typeface="Calibri"/>
              </a:rPr>
              <a:t>del clima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42" name="Line 2"/>
          <p:cNvSpPr/>
          <p:nvPr/>
        </p:nvSpPr>
        <p:spPr>
          <a:xfrm>
            <a:off x="7262640" y="3530880"/>
            <a:ext cx="450684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3" name="CustomShape 3"/>
          <p:cNvSpPr/>
          <p:nvPr/>
        </p:nvSpPr>
        <p:spPr>
          <a:xfrm>
            <a:off x="8861400" y="4738680"/>
            <a:ext cx="29674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Carlos Castellanos Mateo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José Manuel Pinto Lozano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Arturo Aguirre Calvo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" name="Imagen 10" descr=""/>
          <p:cNvPicPr/>
          <p:nvPr/>
        </p:nvPicPr>
        <p:blipFill>
          <a:blip r:embed="rId1"/>
          <a:stretch/>
        </p:blipFill>
        <p:spPr>
          <a:xfrm>
            <a:off x="362520" y="1330200"/>
            <a:ext cx="6190920" cy="386928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23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304920" y="2700000"/>
            <a:ext cx="18547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7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8" name="CustomShape 7"/>
          <p:cNvSpPr/>
          <p:nvPr/>
        </p:nvSpPr>
        <p:spPr>
          <a:xfrm>
            <a:off x="7800120" y="2992320"/>
            <a:ext cx="360" cy="77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29" name="CustomShape 8"/>
          <p:cNvSpPr/>
          <p:nvPr/>
        </p:nvSpPr>
        <p:spPr>
          <a:xfrm>
            <a:off x="2405520" y="1235160"/>
            <a:ext cx="2771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Eliminar NA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0" name="Imagen 3" descr=""/>
          <p:cNvPicPr/>
          <p:nvPr/>
        </p:nvPicPr>
        <p:blipFill>
          <a:blip r:embed="rId1"/>
          <a:stretch/>
        </p:blipFill>
        <p:spPr>
          <a:xfrm>
            <a:off x="5177520" y="361800"/>
            <a:ext cx="4871880" cy="216504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pic>
        <p:nvPicPr>
          <p:cNvPr id="131" name="Imagen 7" descr=""/>
          <p:cNvPicPr/>
          <p:nvPr/>
        </p:nvPicPr>
        <p:blipFill>
          <a:blip r:embed="rId2"/>
          <a:stretch/>
        </p:blipFill>
        <p:spPr>
          <a:xfrm>
            <a:off x="4007520" y="4026600"/>
            <a:ext cx="7584480" cy="246888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304920" y="27000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304920" y="3933720"/>
            <a:ext cx="185472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MODEL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7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rcRect l="0" t="0" r="0" b="16193"/>
          <a:stretch/>
        </p:blipFill>
        <p:spPr>
          <a:xfrm>
            <a:off x="4846320" y="274320"/>
            <a:ext cx="5760720" cy="238068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139" name="" descr=""/>
          <p:cNvPicPr/>
          <p:nvPr/>
        </p:nvPicPr>
        <p:blipFill>
          <a:blip r:embed="rId2"/>
          <a:srcRect l="6774" t="0" r="0" b="10844"/>
          <a:stretch/>
        </p:blipFill>
        <p:spPr>
          <a:xfrm>
            <a:off x="4846320" y="3087720"/>
            <a:ext cx="5852160" cy="340452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sp>
        <p:nvSpPr>
          <p:cNvPr id="140" name="CustomShape 7"/>
          <p:cNvSpPr/>
          <p:nvPr/>
        </p:nvSpPr>
        <p:spPr>
          <a:xfrm>
            <a:off x="2405520" y="1235160"/>
            <a:ext cx="27712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Clustering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jerárquico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1" name="CustomShape 8"/>
          <p:cNvSpPr/>
          <p:nvPr/>
        </p:nvSpPr>
        <p:spPr>
          <a:xfrm>
            <a:off x="2166480" y="4055400"/>
            <a:ext cx="2771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5 grupos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43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304920" y="27000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6" name="CustomShape 5"/>
          <p:cNvSpPr/>
          <p:nvPr/>
        </p:nvSpPr>
        <p:spPr>
          <a:xfrm>
            <a:off x="304920" y="3933720"/>
            <a:ext cx="185472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MODEL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7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8" name="CustomShape 7"/>
          <p:cNvSpPr/>
          <p:nvPr/>
        </p:nvSpPr>
        <p:spPr>
          <a:xfrm>
            <a:off x="2133000" y="1190160"/>
            <a:ext cx="27712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Datos normalizados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rcRect l="3765" t="15493" r="3525" b="13393"/>
          <a:stretch/>
        </p:blipFill>
        <p:spPr>
          <a:xfrm>
            <a:off x="4528440" y="274320"/>
            <a:ext cx="7450200" cy="301752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150" name="" descr=""/>
          <p:cNvPicPr/>
          <p:nvPr/>
        </p:nvPicPr>
        <p:blipFill>
          <a:blip r:embed="rId2"/>
          <a:srcRect l="4689" t="17141" r="3775" b="14287"/>
          <a:stretch/>
        </p:blipFill>
        <p:spPr>
          <a:xfrm>
            <a:off x="4572360" y="3657600"/>
            <a:ext cx="7406280" cy="26586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sp>
        <p:nvSpPr>
          <p:cNvPr id="151" name="CustomShape 8"/>
          <p:cNvSpPr/>
          <p:nvPr/>
        </p:nvSpPr>
        <p:spPr>
          <a:xfrm>
            <a:off x="2159640" y="4116600"/>
            <a:ext cx="27712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Por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semestres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53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304920" y="27000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6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7" name="CustomShape 6"/>
          <p:cNvSpPr/>
          <p:nvPr/>
        </p:nvSpPr>
        <p:spPr>
          <a:xfrm>
            <a:off x="304920" y="5038200"/>
            <a:ext cx="18547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ASSESS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3281760" y="548640"/>
            <a:ext cx="7599600" cy="312336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60" name="CustomShape 2"/>
          <p:cNvSpPr/>
          <p:nvPr/>
        </p:nvSpPr>
        <p:spPr>
          <a:xfrm>
            <a:off x="655200" y="317160"/>
            <a:ext cx="37306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404040"/>
                </a:solidFill>
                <a:latin typeface="Candara"/>
                <a:ea typeface="Calibri"/>
              </a:rPr>
              <a:t>Preguntas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61" name="Imagen 7" descr=""/>
          <p:cNvPicPr/>
          <p:nvPr/>
        </p:nvPicPr>
        <p:blipFill>
          <a:blip r:embed="rId1"/>
          <a:stretch/>
        </p:blipFill>
        <p:spPr>
          <a:xfrm>
            <a:off x="4479480" y="1882080"/>
            <a:ext cx="3093480" cy="309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646920" y="317160"/>
            <a:ext cx="37306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404040"/>
                </a:solidFill>
                <a:latin typeface="Candara"/>
                <a:ea typeface="Calibri"/>
              </a:rPr>
              <a:t>Introducción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7" name="Imagen 1" descr=""/>
          <p:cNvPicPr/>
          <p:nvPr/>
        </p:nvPicPr>
        <p:blipFill>
          <a:blip r:embed="rId1"/>
          <a:srcRect l="2922" t="4478" r="2230" b="4340"/>
          <a:stretch/>
        </p:blipFill>
        <p:spPr>
          <a:xfrm>
            <a:off x="304920" y="2986560"/>
            <a:ext cx="5354280" cy="273420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pic>
        <p:nvPicPr>
          <p:cNvPr id="48" name="Imagen 2" descr=""/>
          <p:cNvPicPr/>
          <p:nvPr/>
        </p:nvPicPr>
        <p:blipFill>
          <a:blip r:embed="rId2"/>
          <a:stretch/>
        </p:blipFill>
        <p:spPr>
          <a:xfrm>
            <a:off x="6095880" y="1493280"/>
            <a:ext cx="5720400" cy="285984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49" name="CustomShape 3"/>
          <p:cNvSpPr/>
          <p:nvPr/>
        </p:nvSpPr>
        <p:spPr>
          <a:xfrm>
            <a:off x="7280280" y="4628520"/>
            <a:ext cx="335196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Temperatura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1232280" y="2229480"/>
            <a:ext cx="34221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Precipitaciones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52" name="CustomShape 2"/>
          <p:cNvSpPr/>
          <p:nvPr/>
        </p:nvSpPr>
        <p:spPr>
          <a:xfrm>
            <a:off x="655200" y="317160"/>
            <a:ext cx="37306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404040"/>
                </a:solidFill>
                <a:latin typeface="Candara"/>
                <a:ea typeface="Calibri"/>
              </a:rPr>
              <a:t>Metodología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3" name="Imagen 3" descr=""/>
          <p:cNvPicPr/>
          <p:nvPr/>
        </p:nvPicPr>
        <p:blipFill>
          <a:blip r:embed="rId1"/>
          <a:srcRect l="0" t="1340" r="0" b="0"/>
          <a:stretch/>
        </p:blipFill>
        <p:spPr>
          <a:xfrm>
            <a:off x="2520720" y="1444320"/>
            <a:ext cx="7106040" cy="442620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55" name="CustomShape 2"/>
          <p:cNvSpPr/>
          <p:nvPr/>
        </p:nvSpPr>
        <p:spPr>
          <a:xfrm>
            <a:off x="304920" y="361800"/>
            <a:ext cx="18547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SAMPLE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6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" name="CustomShape 4"/>
          <p:cNvSpPr/>
          <p:nvPr/>
        </p:nvSpPr>
        <p:spPr>
          <a:xfrm>
            <a:off x="304920" y="27000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8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0" name="Imagen 1" descr=""/>
          <p:cNvPicPr/>
          <p:nvPr/>
        </p:nvPicPr>
        <p:blipFill>
          <a:blip r:embed="rId1"/>
          <a:stretch/>
        </p:blipFill>
        <p:spPr>
          <a:xfrm>
            <a:off x="5488560" y="361800"/>
            <a:ext cx="6384240" cy="291744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pic>
        <p:nvPicPr>
          <p:cNvPr id="61" name="Imagen 2" descr=""/>
          <p:cNvPicPr/>
          <p:nvPr/>
        </p:nvPicPr>
        <p:blipFill>
          <a:blip r:embed="rId2"/>
          <a:stretch/>
        </p:blipFill>
        <p:spPr>
          <a:xfrm>
            <a:off x="2701440" y="2879640"/>
            <a:ext cx="6417360" cy="297144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62" name="CustomShape 7"/>
          <p:cNvSpPr/>
          <p:nvPr/>
        </p:nvSpPr>
        <p:spPr>
          <a:xfrm>
            <a:off x="3123360" y="806040"/>
            <a:ext cx="27864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tutiempo.net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3" name="CustomShape 8"/>
          <p:cNvSpPr/>
          <p:nvPr/>
        </p:nvSpPr>
        <p:spPr>
          <a:xfrm>
            <a:off x="9490680" y="4607280"/>
            <a:ext cx="2194200" cy="130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climateknowledgeportal.worldbank.org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n 7" descr=""/>
          <p:cNvPicPr/>
          <p:nvPr/>
        </p:nvPicPr>
        <p:blipFill>
          <a:blip r:embed="rId1"/>
          <a:stretch/>
        </p:blipFill>
        <p:spPr>
          <a:xfrm>
            <a:off x="2651040" y="2822760"/>
            <a:ext cx="5807520" cy="253800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65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304920" y="361800"/>
            <a:ext cx="18547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SAMPLE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8" name="CustomShape 4"/>
          <p:cNvSpPr/>
          <p:nvPr/>
        </p:nvSpPr>
        <p:spPr>
          <a:xfrm>
            <a:off x="304920" y="27000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9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CustomShape 7"/>
          <p:cNvSpPr/>
          <p:nvPr/>
        </p:nvSpPr>
        <p:spPr>
          <a:xfrm>
            <a:off x="8945280" y="5038200"/>
            <a:ext cx="29412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Capturas de pantalla de las tablas de cada pagina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2" name="Imagen 5" descr=""/>
          <p:cNvPicPr/>
          <p:nvPr/>
        </p:nvPicPr>
        <p:blipFill>
          <a:blip r:embed="rId2"/>
          <a:stretch/>
        </p:blipFill>
        <p:spPr>
          <a:xfrm>
            <a:off x="6649560" y="407160"/>
            <a:ext cx="5236920" cy="375660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74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5" name="CustomShape 3"/>
          <p:cNvSpPr/>
          <p:nvPr/>
        </p:nvSpPr>
        <p:spPr>
          <a:xfrm>
            <a:off x="304920" y="1465920"/>
            <a:ext cx="18547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EXPLORE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6" name="CustomShape 4"/>
          <p:cNvSpPr/>
          <p:nvPr/>
        </p:nvSpPr>
        <p:spPr>
          <a:xfrm>
            <a:off x="304920" y="27000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7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9" name="Imagen 3" descr=""/>
          <p:cNvPicPr/>
          <p:nvPr/>
        </p:nvPicPr>
        <p:blipFill>
          <a:blip r:embed="rId1"/>
          <a:stretch/>
        </p:blipFill>
        <p:spPr>
          <a:xfrm>
            <a:off x="7639200" y="361800"/>
            <a:ext cx="4029120" cy="3702600"/>
          </a:xfrm>
          <a:prstGeom prst="rect">
            <a:avLst/>
          </a:prstGeom>
          <a:ln>
            <a:noFill/>
          </a:ln>
        </p:spPr>
      </p:pic>
      <p:pic>
        <p:nvPicPr>
          <p:cNvPr id="80" name="Imagen 5" descr=""/>
          <p:cNvPicPr/>
          <p:nvPr/>
        </p:nvPicPr>
        <p:blipFill>
          <a:blip r:embed="rId2"/>
          <a:stretch/>
        </p:blipFill>
        <p:spPr>
          <a:xfrm>
            <a:off x="2751840" y="2158560"/>
            <a:ext cx="4418640" cy="3780000"/>
          </a:xfrm>
          <a:prstGeom prst="rect">
            <a:avLst/>
          </a:prstGeom>
          <a:ln>
            <a:noFill/>
          </a:ln>
        </p:spPr>
      </p:pic>
      <p:sp>
        <p:nvSpPr>
          <p:cNvPr id="81" name="CustomShape 7"/>
          <p:cNvSpPr/>
          <p:nvPr/>
        </p:nvSpPr>
        <p:spPr>
          <a:xfrm>
            <a:off x="2538000" y="2008800"/>
            <a:ext cx="2951640" cy="1381320"/>
          </a:xfrm>
          <a:prstGeom prst="donut">
            <a:avLst>
              <a:gd name="adj" fmla="val 2540"/>
            </a:avLst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82" name="CustomShape 8"/>
          <p:cNvSpPr/>
          <p:nvPr/>
        </p:nvSpPr>
        <p:spPr>
          <a:xfrm>
            <a:off x="3086640" y="147384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3" name="CustomShape 9"/>
          <p:cNvSpPr/>
          <p:nvPr/>
        </p:nvSpPr>
        <p:spPr>
          <a:xfrm flipV="1">
            <a:off x="9148680" y="4163760"/>
            <a:ext cx="360" cy="87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84" name="CustomShape 10"/>
          <p:cNvSpPr/>
          <p:nvPr/>
        </p:nvSpPr>
        <p:spPr>
          <a:xfrm>
            <a:off x="7416720" y="299160"/>
            <a:ext cx="3471480" cy="2257560"/>
          </a:xfrm>
          <a:prstGeom prst="frame">
            <a:avLst>
              <a:gd name="adj1" fmla="val 2242"/>
            </a:avLst>
          </a:prstGeom>
          <a:solidFill>
            <a:srgbClr val="53689e"/>
          </a:solidFill>
          <a:ln>
            <a:solidFill>
              <a:srgbClr val="4b5c8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11"/>
          <p:cNvSpPr/>
          <p:nvPr/>
        </p:nvSpPr>
        <p:spPr>
          <a:xfrm>
            <a:off x="7517160" y="5137560"/>
            <a:ext cx="3447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Columna innecesaria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304920" y="1465920"/>
            <a:ext cx="18547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EXPLORE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304920" y="27000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2" name="Imagen 13" descr=""/>
          <p:cNvPicPr/>
          <p:nvPr/>
        </p:nvPicPr>
        <p:blipFill>
          <a:blip r:embed="rId1"/>
          <a:stretch/>
        </p:blipFill>
        <p:spPr>
          <a:xfrm>
            <a:off x="7627680" y="3913200"/>
            <a:ext cx="4354920" cy="248760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pic>
        <p:nvPicPr>
          <p:cNvPr id="93" name="Imagen 3" descr=""/>
          <p:cNvPicPr/>
          <p:nvPr/>
        </p:nvPicPr>
        <p:blipFill>
          <a:blip r:embed="rId2"/>
          <a:stretch/>
        </p:blipFill>
        <p:spPr>
          <a:xfrm>
            <a:off x="7589520" y="826200"/>
            <a:ext cx="4393080" cy="99000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pic>
        <p:nvPicPr>
          <p:cNvPr id="94" name="Imagen 5" descr=""/>
          <p:cNvPicPr/>
          <p:nvPr/>
        </p:nvPicPr>
        <p:blipFill>
          <a:blip r:embed="rId3"/>
          <a:stretch/>
        </p:blipFill>
        <p:spPr>
          <a:xfrm>
            <a:off x="2707920" y="830520"/>
            <a:ext cx="4393080" cy="99000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95" name="CustomShape 7"/>
          <p:cNvSpPr/>
          <p:nvPr/>
        </p:nvSpPr>
        <p:spPr>
          <a:xfrm>
            <a:off x="5956200" y="239400"/>
            <a:ext cx="2771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Normalización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6" name="CustomShape 8"/>
          <p:cNvSpPr/>
          <p:nvPr/>
        </p:nvSpPr>
        <p:spPr>
          <a:xfrm>
            <a:off x="5950800" y="2693520"/>
            <a:ext cx="2771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Gráficas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7" name="CustomShape 9"/>
          <p:cNvSpPr/>
          <p:nvPr/>
        </p:nvSpPr>
        <p:spPr>
          <a:xfrm>
            <a:off x="8579160" y="3334320"/>
            <a:ext cx="27712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Afganistán, 2016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8" name="CustomShape 10"/>
          <p:cNvSpPr/>
          <p:nvPr/>
        </p:nvSpPr>
        <p:spPr>
          <a:xfrm>
            <a:off x="2707920" y="423360"/>
            <a:ext cx="21506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Z-score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9" name="CustomShape 11"/>
          <p:cNvSpPr/>
          <p:nvPr/>
        </p:nvSpPr>
        <p:spPr>
          <a:xfrm>
            <a:off x="10195560" y="371160"/>
            <a:ext cx="17870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Min-max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00" name="Imagen 20" descr=""/>
          <p:cNvPicPr/>
          <p:nvPr/>
        </p:nvPicPr>
        <p:blipFill>
          <a:blip r:embed="rId4"/>
          <a:stretch/>
        </p:blipFill>
        <p:spPr>
          <a:xfrm>
            <a:off x="2746080" y="3913200"/>
            <a:ext cx="4354920" cy="248760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101" name="CustomShape 12"/>
          <p:cNvSpPr/>
          <p:nvPr/>
        </p:nvSpPr>
        <p:spPr>
          <a:xfrm>
            <a:off x="3538080" y="3334320"/>
            <a:ext cx="27712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Noruega, 2016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03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304920" y="2700000"/>
            <a:ext cx="18547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6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7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8" name="Imagen 2" descr=""/>
          <p:cNvPicPr/>
          <p:nvPr/>
        </p:nvPicPr>
        <p:blipFill>
          <a:blip r:embed="rId1"/>
          <a:srcRect l="0" t="0" r="0" b="67112"/>
          <a:stretch/>
        </p:blipFill>
        <p:spPr>
          <a:xfrm>
            <a:off x="2732400" y="1261080"/>
            <a:ext cx="9154080" cy="184500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109" name="CustomShape 7"/>
          <p:cNvSpPr/>
          <p:nvPr/>
        </p:nvSpPr>
        <p:spPr>
          <a:xfrm>
            <a:off x="7309800" y="3429000"/>
            <a:ext cx="360" cy="77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pic>
        <p:nvPicPr>
          <p:cNvPr id="110" name="Imagen 7" descr=""/>
          <p:cNvPicPr/>
          <p:nvPr/>
        </p:nvPicPr>
        <p:blipFill>
          <a:blip r:embed="rId2"/>
          <a:stretch/>
        </p:blipFill>
        <p:spPr>
          <a:xfrm>
            <a:off x="3437280" y="4632840"/>
            <a:ext cx="7744320" cy="173304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111" name="CustomShape 8"/>
          <p:cNvSpPr/>
          <p:nvPr/>
        </p:nvSpPr>
        <p:spPr>
          <a:xfrm>
            <a:off x="5923800" y="296280"/>
            <a:ext cx="27712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Normalización   min-max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13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304920" y="2700000"/>
            <a:ext cx="18547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6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7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18" name="Imagen 2" descr=""/>
          <p:cNvPicPr/>
          <p:nvPr/>
        </p:nvPicPr>
        <p:blipFill>
          <a:blip r:embed="rId1"/>
          <a:srcRect l="0" t="0" r="0" b="67112"/>
          <a:stretch/>
        </p:blipFill>
        <p:spPr>
          <a:xfrm>
            <a:off x="2732400" y="1261080"/>
            <a:ext cx="9154080" cy="184500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119" name="CustomShape 7"/>
          <p:cNvSpPr/>
          <p:nvPr/>
        </p:nvSpPr>
        <p:spPr>
          <a:xfrm>
            <a:off x="7309800" y="3429000"/>
            <a:ext cx="360" cy="77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20" name="CustomShape 8"/>
          <p:cNvSpPr/>
          <p:nvPr/>
        </p:nvSpPr>
        <p:spPr>
          <a:xfrm>
            <a:off x="5923800" y="296280"/>
            <a:ext cx="27712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Normalización         Z-score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1" name="Imagen 1" descr=""/>
          <p:cNvPicPr/>
          <p:nvPr/>
        </p:nvPicPr>
        <p:blipFill>
          <a:blip r:embed="rId2"/>
          <a:stretch/>
        </p:blipFill>
        <p:spPr>
          <a:xfrm>
            <a:off x="3866040" y="4569120"/>
            <a:ext cx="6886800" cy="173304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195</TotalTime>
  <Application>LibreOffice/6.2.1.2$Linux_X86_64 LibreOffice_project/20$Build-2</Application>
  <Words>130</Words>
  <Paragraphs>71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2019-05-06T13:05:36Z</dcterms:created>
  <dc:creator>Arturo_Velillero Aguirre</dc:creator>
  <dc:description/>
  <dc:language>es-ES</dc:language>
  <cp:lastModifiedBy/>
  <dcterms:modified xsi:type="dcterms:W3CDTF">2019-05-09T19:18:33Z</dcterms:modified>
  <cp:revision>29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